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notesMasterIdLst>
    <p:notesMasterId r:id="rId14"/>
  </p:notesMasterIdLst>
  <p:sldIdLst>
    <p:sldId id="257" r:id="rId2"/>
    <p:sldId id="303" r:id="rId3"/>
    <p:sldId id="316" r:id="rId4"/>
    <p:sldId id="276" r:id="rId5"/>
    <p:sldId id="318" r:id="rId6"/>
    <p:sldId id="284" r:id="rId7"/>
    <p:sldId id="308" r:id="rId8"/>
    <p:sldId id="313" r:id="rId9"/>
    <p:sldId id="315" r:id="rId10"/>
    <p:sldId id="282" r:id="rId11"/>
    <p:sldId id="301" r:id="rId12"/>
    <p:sldId id="31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ma Leclerc" initials="NL" lastIdx="1" clrIdx="0">
    <p:extLst>
      <p:ext uri="{19B8F6BF-5375-455C-9EA6-DF929625EA0E}">
        <p15:presenceInfo xmlns:p15="http://schemas.microsoft.com/office/powerpoint/2012/main" userId="6c761960d6bd5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7" autoAdjust="0"/>
    <p:restoredTop sz="82251" autoAdjust="0"/>
  </p:normalViewPr>
  <p:slideViewPr>
    <p:cSldViewPr snapToGrid="0" snapToObjects="1">
      <p:cViewPr varScale="1">
        <p:scale>
          <a:sx n="93" d="100"/>
          <a:sy n="93" d="100"/>
        </p:scale>
        <p:origin x="223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8-09T23:30:56.362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E1824C-726E-4306-99FD-3797C8947F48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35FAD-3C72-4260-81DF-2F7AD4CE4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38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93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2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an outline of the </a:t>
            </a:r>
            <a:r>
              <a:rPr lang="en-US" baseline="0" dirty="0" err="1"/>
              <a:t>discsussion</a:t>
            </a:r>
            <a:r>
              <a:rPr lang="en-US" baseline="0" dirty="0"/>
              <a:t> for you to read over. </a:t>
            </a:r>
          </a:p>
          <a:p>
            <a:r>
              <a:rPr lang="en-US" baseline="0" dirty="0"/>
              <a:t>Before delving into our research findings, lets first </a:t>
            </a:r>
            <a:r>
              <a:rPr lang="en-US" baseline="0" dirty="0" err="1"/>
              <a:t>dicuss</a:t>
            </a:r>
            <a:r>
              <a:rPr lang="en-US" baseline="0" dirty="0"/>
              <a:t> mechanism and components of a battery cell. </a:t>
            </a:r>
          </a:p>
          <a:p>
            <a:r>
              <a:rPr lang="en-US" baseline="0" dirty="0"/>
              <a:t>Firstly, let’s take a look at this schematic depicting a Li ion battery. These are one class of secondary batteries,  also known as reversible batteries, for the half reactions at each electrode are reversible. In contrast, a primary battery is one that is not reversible. This battery comprises an a current collector, allowing charge to flow into/out of the device, cathode and anode layers which enable the potential difference across the cell and an electrolyte layer in between which allows for Li ion or electronic transport </a:t>
            </a:r>
            <a:r>
              <a:rPr lang="en-US" baseline="0" dirty="0" err="1"/>
              <a:t>bewtween</a:t>
            </a:r>
            <a:r>
              <a:rPr lang="en-US" baseline="0" dirty="0"/>
              <a:t> the two electrode materials. </a:t>
            </a:r>
          </a:p>
          <a:p>
            <a:endParaRPr lang="en-US" baseline="0" dirty="0"/>
          </a:p>
          <a:p>
            <a:r>
              <a:rPr lang="en-US" baseline="0" dirty="0"/>
              <a:t>It’s also </a:t>
            </a:r>
            <a:r>
              <a:rPr lang="en-US" baseline="0" dirty="0" err="1"/>
              <a:t>importatnt</a:t>
            </a:r>
            <a:r>
              <a:rPr lang="en-US" baseline="0" dirty="0"/>
              <a:t> to note  two properties of batteries: power and energy density. You can imagine power density as a measure of the charge/discharge rate of a battery. A higher power density corresponds to a shorter transport length. Energy density on the other hand, is defined by the cell’s total energy per footprint area. A larger mass loading in a battery will deliver a higher energy density.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3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no</a:t>
            </a:r>
            <a:r>
              <a:rPr lang="en-US" baseline="0" dirty="0"/>
              <a:t>w discuss the progression of battery technology, starting with the Li ion battery. As many of you know, this is a secondary battery. However, a myriad of flaws exist within it due to its organic solvent electrolyte. First, the fact that the electrolyte is liquid state means that it can </a:t>
            </a:r>
            <a:r>
              <a:rPr lang="en-US" baseline="0" dirty="0" err="1"/>
              <a:t>contriute</a:t>
            </a:r>
            <a:r>
              <a:rPr lang="en-US" baseline="0" dirty="0"/>
              <a:t> to the intense failure mechanism, observed </a:t>
            </a:r>
            <a:r>
              <a:rPr lang="en-US" baseline="0" dirty="0" err="1"/>
              <a:t>frequenty</a:t>
            </a:r>
            <a:r>
              <a:rPr lang="en-US" baseline="0" dirty="0"/>
              <a:t>. Where, a Li dendrite wire from one electrode can penetrate across the cell, hence shorting the battery.  This is common, for there is no mechanically robust barrier preventing the dendrites from penetrating. </a:t>
            </a:r>
          </a:p>
          <a:p>
            <a:r>
              <a:rPr lang="en-US" baseline="0" dirty="0"/>
              <a:t>Additionally, the use of flammable organic solvents can occasionally incite these batteries to catch on fire.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11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57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anose="05000000000000000000" pitchFamily="2" charset="2"/>
              </a:rPr>
              <a:t>Li won’t adhere  we need an adherent we use gold b/c it is soluble in Li (it lowers </a:t>
            </a:r>
            <a:r>
              <a:rPr lang="en-US" baseline="0" dirty="0" err="1">
                <a:sym typeface="Wingdings" panose="05000000000000000000" pitchFamily="2" charset="2"/>
              </a:rPr>
              <a:t>E_a</a:t>
            </a:r>
            <a:r>
              <a:rPr lang="en-US" baseline="0" dirty="0">
                <a:sym typeface="Wingdings" panose="05000000000000000000" pitchFamily="2" charset="2"/>
              </a:rPr>
              <a:t> , solubility is more favorable)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53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subsequent step, was depositing the Li anode onto the truss, via electrodeposition. Here, the </a:t>
            </a:r>
            <a:r>
              <a:rPr lang="en-US" baseline="0" dirty="0" err="1"/>
              <a:t>tru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100 </a:t>
            </a:r>
            <a:r>
              <a:rPr lang="en-US" baseline="0" dirty="0" err="1"/>
              <a:t>uL</a:t>
            </a:r>
            <a:r>
              <a:rPr lang="en-US" baseline="0" dirty="0"/>
              <a:t> 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Impurities: H2O and O2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123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Cs coats the rough regions of the substrate, hence forming SHES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This coating encourages away any incoming Li , due to </a:t>
            </a:r>
            <a:r>
              <a:rPr lang="en-US" baseline="0" dirty="0" err="1"/>
              <a:t>coloumbic</a:t>
            </a:r>
            <a:r>
              <a:rPr lang="en-US" baseline="0" dirty="0"/>
              <a:t> repulsion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Cs in solution at a low enough concentration, such that they have a low enough reduction potential  </a:t>
            </a:r>
            <a:r>
              <a:rPr lang="en-US" baseline="0" dirty="0">
                <a:sym typeface="Wingdings" panose="05000000000000000000" pitchFamily="2" charset="2"/>
              </a:rPr>
              <a:t> does not plate Cs </a:t>
            </a:r>
            <a:r>
              <a:rPr lang="en-US" baseline="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Reduces dendrite formation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Compare the two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Ji-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Guang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Zhang  Pacific Northwest National Laboratory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84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</a:t>
            </a:r>
            <a:r>
              <a:rPr lang="en-US" baseline="0" dirty="0"/>
              <a:t> both cases, we observed relatively conformal coating , little </a:t>
            </a:r>
            <a:r>
              <a:rPr lang="en-US" baseline="0" dirty="0" err="1"/>
              <a:t>dendriteic</a:t>
            </a:r>
            <a:r>
              <a:rPr lang="en-US" baseline="0" dirty="0"/>
              <a:t> behavior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Looking at the alloying peaks of each: </a:t>
            </a:r>
          </a:p>
          <a:p>
            <a:pPr marL="0" indent="0">
              <a:buFontTx/>
              <a:buNone/>
            </a:pPr>
            <a:r>
              <a:rPr lang="en-US" baseline="0" dirty="0"/>
              <a:t>- Similar, EL CELL is non </a:t>
            </a:r>
            <a:r>
              <a:rPr lang="en-US" baseline="0" dirty="0" err="1"/>
              <a:t>dedritiditc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888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-not enough electrolyte in the truss </a:t>
            </a:r>
          </a:p>
          <a:p>
            <a:r>
              <a:rPr lang="en-US" dirty="0"/>
              <a:t>-</a:t>
            </a:r>
            <a:r>
              <a:rPr lang="en-US" baseline="0" dirty="0"/>
              <a:t>cannot flood with electrolyte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35FAD-3C72-4260-81DF-2F7AD4CE497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7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EBED4BA-24B1-4B8E-9C2D-CC08430C74B8}" type="datetime1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3D88EA-BBD9-3D42-A4C6-1761164ABA9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6C8075-0720-41A9-8071-3CE387F3D224}" type="datetime1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2A51C07-DEB1-E646-B6D6-6B39CD9143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1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D818C7-9119-4C32-8E99-D07BB9184C39}" type="datetime1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3F752F-B1DB-5741-986E-EEDE0A0D62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1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D543D-33B0-4F2B-B221-B245915BB5AB}" type="datetime1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D4FE9E-26DF-EE49-9C31-2BFFE3BBAC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32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400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E96240-3E90-4872-A4EB-6F6B38AFE6FB}" type="datetime1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07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E5AD81-51C7-469F-B7D1-3B5E5978E997}" type="datetime1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1603765-4662-AC4D-9390-548D28260DA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7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1C2C57-4B0C-404E-9A14-8E8019C96F86}" type="datetime1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B472A1-61BF-854B-B0E8-9A82B507DF5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7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22BE5F-B9FC-41E6-9FCD-6ACF98AC9705}" type="datetime1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70408B-4598-5C40-B356-1B848D4335F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A09143-2E0E-42CF-A16B-9C3073A6A5B3}" type="datetime1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4C4685-64FD-5043-A1C8-5C2E4BC92C5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18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DB873E-4B26-487E-B991-064CFC8AF4E0}" type="datetime1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00B918-949C-AF45-8A4C-1D96BB48920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4FB4698-81CD-4EFA-BB83-D028AD941148}" type="datetime1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54A25-5E31-204E-99C1-2A4E499E2C2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6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D552B85-DE39-45E4-B9D1-BD24366E6A2D}" type="datetime1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0D26A1-8CA0-F24D-833D-11A63EBD3F1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6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7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686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mailto:jrgreer@caltech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hyperlink" Target="mailto:mctrin@caltech.edu" TargetMode="External"/><Relationship Id="rId5" Type="http://schemas.openxmlformats.org/officeDocument/2006/relationships/hyperlink" Target="mailto:nl475@cornell.edu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13" Type="http://schemas.openxmlformats.org/officeDocument/2006/relationships/comments" Target="../comments/commen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2.png"/><Relationship Id="rId4" Type="http://schemas.openxmlformats.org/officeDocument/2006/relationships/image" Target="../media/image37.tif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doi.org/10.1039/1460-4744/197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3000"/>
                    </a14:imgEffect>
                    <a14:imgEffect>
                      <a14:colorTemperature colorTemp="6585"/>
                    </a14:imgEffect>
                    <a14:imgEffect>
                      <a14:saturation sat="388000"/>
                    </a14:imgEffect>
                    <a14:imgEffect>
                      <a14:brightnessContrast bright="31000" contrast="17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 bwMode="auto">
          <a:xfrm>
            <a:off x="566067" y="1087652"/>
            <a:ext cx="82296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en-US" sz="5400" b="1" dirty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Developing Next-Generation 3D </a:t>
            </a:r>
            <a:r>
              <a:rPr lang="en-US" sz="5400" b="1" dirty="0" err="1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Microbatteries</a:t>
            </a:r>
            <a:r>
              <a:rPr lang="en-US" sz="5400" b="1" dirty="0">
                <a:solidFill>
                  <a:schemeClr val="bg1"/>
                </a:solidFill>
                <a:latin typeface="Garamond" panose="02020404030301010803" pitchFamily="18" charset="0"/>
                <a:cs typeface="Times New Roman" panose="02020603050405020304" pitchFamily="18" charset="0"/>
              </a:rPr>
              <a:t>, via Two-Photon Lithography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54A25-5E31-204E-99C1-2A4E499E2C2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222695" y="5177240"/>
            <a:ext cx="4704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Nima Leclerc [1], Michael </a:t>
            </a:r>
            <a:r>
              <a:rPr lang="en-US" dirty="0" err="1">
                <a:solidFill>
                  <a:schemeClr val="bg1"/>
                </a:solidFill>
                <a:latin typeface="Garamond" panose="02020404030301010803" pitchFamily="18" charset="0"/>
              </a:rPr>
              <a:t>Citrin</a:t>
            </a:r>
            <a:r>
              <a:rPr lang="en-US" dirty="0">
                <a:solidFill>
                  <a:schemeClr val="bg1"/>
                </a:solidFill>
                <a:latin typeface="Garamond" panose="02020404030301010803" pitchFamily="18" charset="0"/>
              </a:rPr>
              <a:t> [2], Julia Greer [3]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7165" y="5766795"/>
            <a:ext cx="710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5"/>
              </a:rPr>
              <a:t>nl475@cornell.edu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[1] ,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6"/>
              </a:rPr>
              <a:t>mctrin@caltech.edu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, [2]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  <a:hlinkClick r:id="rId7"/>
              </a:rPr>
              <a:t>jrgreer@caltech.edu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[3</a:t>
            </a:r>
            <a:r>
              <a:rPr lang="en-US" dirty="0">
                <a:solidFill>
                  <a:schemeClr val="accent1"/>
                </a:solidFill>
                <a:latin typeface="Garamond" panose="02020404030301010803" pitchFamily="18" charset="0"/>
              </a:rPr>
              <a:t>]</a:t>
            </a:r>
            <a:r>
              <a:rPr lang="en-US" dirty="0">
                <a:latin typeface="Garamond" panose="02020404030301010803" pitchFamily="18" charset="0"/>
              </a:rPr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4883" y="4573154"/>
            <a:ext cx="226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Garamond" panose="02020404030301010803" pitchFamily="18" charset="0"/>
              </a:rPr>
              <a:t>8/10/2017</a:t>
            </a:r>
            <a:r>
              <a:rPr lang="en-US" dirty="0">
                <a:latin typeface="Garamond" panose="02020404030301010803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567" y="938917"/>
            <a:ext cx="3890211" cy="286709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Electroplate Li onto truss w/ coin cell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Fabricate a full cell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Implement design in secondary battery (</a:t>
            </a:r>
            <a:r>
              <a:rPr lang="en-US" sz="2800" b="1" dirty="0" err="1">
                <a:solidFill>
                  <a:schemeClr val="accent1"/>
                </a:solidFill>
                <a:latin typeface="Garamond" panose="02020404030301010803" pitchFamily="18" charset="0"/>
              </a:rPr>
              <a:t>LiPON</a:t>
            </a: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 w/ALD) </a:t>
            </a: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44588" y="6657792"/>
            <a:ext cx="2133600" cy="365125"/>
          </a:xfrm>
        </p:spPr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35" y="3590820"/>
            <a:ext cx="2642992" cy="26429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7662" y="-13093"/>
            <a:ext cx="88347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Garamond" panose="02020404030301010803" pitchFamily="18" charset="0"/>
              </a:rPr>
              <a:t>Future and Ongoing Steps… 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2" name="Slide Number Placeholder 3"/>
          <p:cNvSpPr txBox="1">
            <a:spLocks/>
          </p:cNvSpPr>
          <p:nvPr/>
        </p:nvSpPr>
        <p:spPr>
          <a:xfrm>
            <a:off x="6177155" y="713746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02809" y="1290764"/>
            <a:ext cx="5952424" cy="4231125"/>
            <a:chOff x="4302809" y="1290764"/>
            <a:chExt cx="5952424" cy="4231125"/>
          </a:xfrm>
        </p:grpSpPr>
        <p:pic>
          <p:nvPicPr>
            <p:cNvPr id="13" name="Picture 1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437627" y="1290764"/>
              <a:ext cx="4268634" cy="427605"/>
            </a:xfrm>
            <a:prstGeom prst="rect">
              <a:avLst/>
            </a:prstGeom>
          </p:spPr>
        </p:pic>
        <p:grpSp>
          <p:nvGrpSpPr>
            <p:cNvPr id="14" name="Group 13"/>
            <p:cNvGrpSpPr/>
            <p:nvPr/>
          </p:nvGrpSpPr>
          <p:grpSpPr>
            <a:xfrm>
              <a:off x="4302809" y="2372467"/>
              <a:ext cx="5952424" cy="3149422"/>
              <a:chOff x="4244063" y="3045971"/>
              <a:chExt cx="5952424" cy="3149422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244063" y="3544846"/>
                <a:ext cx="4015359" cy="2000535"/>
                <a:chOff x="226009" y="4408558"/>
                <a:chExt cx="3541561" cy="1226211"/>
              </a:xfrm>
            </p:grpSpPr>
            <p:pic>
              <p:nvPicPr>
                <p:cNvPr id="21" name="Picture 20" descr="Cubic structure thick shell sid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10203" y="4419948"/>
                  <a:ext cx="1127827" cy="1002974"/>
                </a:xfrm>
                <a:prstGeom prst="rect">
                  <a:avLst/>
                </a:prstGeom>
              </p:spPr>
            </p:pic>
            <p:sp>
              <p:nvSpPr>
                <p:cNvPr id="22" name="Rectangle 21"/>
                <p:cNvSpPr/>
                <p:nvPr/>
              </p:nvSpPr>
              <p:spPr>
                <a:xfrm>
                  <a:off x="355273" y="4472717"/>
                  <a:ext cx="3316822" cy="829882"/>
                </a:xfrm>
                <a:prstGeom prst="rect">
                  <a:avLst/>
                </a:prstGeom>
                <a:solidFill>
                  <a:srgbClr val="720073"/>
                </a:solidFill>
                <a:ln>
                  <a:solidFill>
                    <a:srgbClr val="720073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pic>
              <p:nvPicPr>
                <p:cNvPr id="23" name="Picture 22" descr="Cubic structure thick shell sid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09" y="4422629"/>
                  <a:ext cx="1127827" cy="1002974"/>
                </a:xfrm>
                <a:prstGeom prst="rect">
                  <a:avLst/>
                </a:prstGeom>
              </p:spPr>
            </p:pic>
            <p:pic>
              <p:nvPicPr>
                <p:cNvPr id="24" name="Picture 23" descr="Cubic structure gray thick side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6009" y="4451180"/>
                  <a:ext cx="1073370" cy="991892"/>
                </a:xfrm>
                <a:prstGeom prst="rect">
                  <a:avLst/>
                </a:prstGeom>
              </p:spPr>
            </p:pic>
            <p:pic>
              <p:nvPicPr>
                <p:cNvPr id="25" name="Picture 24" descr="Cubic structure thick shell sid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2666" y="4415201"/>
                  <a:ext cx="1127827" cy="1002974"/>
                </a:xfrm>
                <a:prstGeom prst="rect">
                  <a:avLst/>
                </a:prstGeom>
              </p:spPr>
            </p:pic>
            <p:pic>
              <p:nvPicPr>
                <p:cNvPr id="26" name="Picture 25" descr="Cubic structure thick shell sid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39743" y="4408558"/>
                  <a:ext cx="1127827" cy="1002974"/>
                </a:xfrm>
                <a:prstGeom prst="rect">
                  <a:avLst/>
                </a:prstGeom>
              </p:spPr>
            </p:pic>
            <p:pic>
              <p:nvPicPr>
                <p:cNvPr id="27" name="Picture 26" descr="Cubic structure gray thick side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6326" y="4452703"/>
                  <a:ext cx="1073370" cy="991892"/>
                </a:xfrm>
                <a:prstGeom prst="rect">
                  <a:avLst/>
                </a:prstGeom>
              </p:spPr>
            </p:pic>
            <p:pic>
              <p:nvPicPr>
                <p:cNvPr id="28" name="Picture 27" descr="Cubic structure thick shell side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44712" y="4426203"/>
                  <a:ext cx="1127827" cy="1002974"/>
                </a:xfrm>
                <a:prstGeom prst="rect">
                  <a:avLst/>
                </a:prstGeom>
              </p:spPr>
            </p:pic>
            <p:pic>
              <p:nvPicPr>
                <p:cNvPr id="29" name="Picture 28" descr="Cubic structure gray thick side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60822" y="4466970"/>
                  <a:ext cx="1073370" cy="991892"/>
                </a:xfrm>
                <a:prstGeom prst="rect">
                  <a:avLst/>
                </a:prstGeom>
              </p:spPr>
            </p:pic>
            <p:pic>
              <p:nvPicPr>
                <p:cNvPr id="30" name="Picture 29" descr="Cubic structure gray thick side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1627" y="4451180"/>
                  <a:ext cx="1073370" cy="991892"/>
                </a:xfrm>
                <a:prstGeom prst="rect">
                  <a:avLst/>
                </a:prstGeom>
              </p:spPr>
            </p:pic>
            <p:sp>
              <p:nvSpPr>
                <p:cNvPr id="31" name="Rectangle 30"/>
                <p:cNvSpPr/>
                <p:nvPr/>
              </p:nvSpPr>
              <p:spPr>
                <a:xfrm>
                  <a:off x="279917" y="5307371"/>
                  <a:ext cx="3460572" cy="28023"/>
                </a:xfrm>
                <a:prstGeom prst="rect">
                  <a:avLst/>
                </a:prstGeom>
                <a:solidFill>
                  <a:srgbClr val="5D5D5D"/>
                </a:solidFill>
                <a:ln>
                  <a:solidFill>
                    <a:srgbClr val="5D5D5D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318996" y="5332910"/>
                  <a:ext cx="3416001" cy="301859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/>
                </a:p>
              </p:txBody>
            </p:sp>
            <p:sp>
              <p:nvSpPr>
                <p:cNvPr id="33" name="TextBox 40"/>
                <p:cNvSpPr txBox="1"/>
                <p:nvPr/>
              </p:nvSpPr>
              <p:spPr>
                <a:xfrm>
                  <a:off x="812617" y="5284330"/>
                  <a:ext cx="627875" cy="2263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dirty="0">
                    <a:solidFill>
                      <a:srgbClr val="FFFFFF"/>
                    </a:solidFill>
                    <a:latin typeface="Helvetica"/>
                    <a:cs typeface="Helvetica"/>
                  </a:endParaRPr>
                </a:p>
              </p:txBody>
            </p:sp>
          </p:grpSp>
          <p:sp>
            <p:nvSpPr>
              <p:cNvPr id="16" name="TextBox 15"/>
              <p:cNvSpPr txBox="1"/>
              <p:nvPr/>
            </p:nvSpPr>
            <p:spPr>
              <a:xfrm>
                <a:off x="4812339" y="5826061"/>
                <a:ext cx="4187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>
                    <a:latin typeface="Garamond" panose="02020404030301010803" pitchFamily="18" charset="0"/>
                  </a:rPr>
                  <a:t>Courtesy of Mike </a:t>
                </a:r>
                <a:r>
                  <a:rPr lang="en-US" i="1" dirty="0" err="1">
                    <a:latin typeface="Garamond" panose="02020404030301010803" pitchFamily="18" charset="0"/>
                  </a:rPr>
                  <a:t>Citrin</a:t>
                </a:r>
                <a:r>
                  <a:rPr lang="en-US" i="1" dirty="0">
                    <a:latin typeface="Garamond" panose="02020404030301010803" pitchFamily="18" charset="0"/>
                  </a:rPr>
                  <a:t> 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230988" y="5081614"/>
                <a:ext cx="22962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Ni Substrate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5485842" y="3555643"/>
                    <a:ext cx="168415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VP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85842" y="3555643"/>
                    <a:ext cx="1684157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538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9" name="TextBox 18"/>
              <p:cNvSpPr txBox="1"/>
              <p:nvPr/>
            </p:nvSpPr>
            <p:spPr>
              <a:xfrm>
                <a:off x="6953070" y="3045971"/>
                <a:ext cx="32434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Ni/Au/Li Coated Truss </a:t>
                </a: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6812490" y="3468084"/>
                <a:ext cx="639355" cy="7612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175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46000">
              <a:schemeClr val="accent2">
                <a:lumMod val="95000"/>
                <a:lumOff val="5000"/>
              </a:schemeClr>
            </a:gs>
            <a:gs pos="100000">
              <a:schemeClr val="accent2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8973" y="-145684"/>
            <a:ext cx="4326053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Garamond" panose="02020404030301010803" pitchFamily="18" charset="0"/>
              </a:rPr>
              <a:t>THANK YOU!! 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F0491-2AB4-2547-8270-FE3A17C86A8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098" name="Picture 2" descr="Image result for surf program calte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733" y="1212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altech se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3" y="121229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jrgreer.caltech.edu/content/people/resources/GreerGroup201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87" y="1071654"/>
            <a:ext cx="4219893" cy="2803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rgreer.caltech.edu/content/people/resources/MikeCitri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742" y="4372001"/>
            <a:ext cx="3049956" cy="2458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julia greer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6" descr="http://www.jrgreer.caltech.edu/content/people/resources/HeadShot_2014.jpg"/>
          <p:cNvSpPr>
            <a:spLocks noChangeAspect="1" noChangeArrowheads="1"/>
          </p:cNvSpPr>
          <p:nvPr/>
        </p:nvSpPr>
        <p:spPr bwMode="auto">
          <a:xfrm>
            <a:off x="4572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43613" y="4372001"/>
            <a:ext cx="1879433" cy="24581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2" name="Picture 8" descr="http://www.jrgreer.caltech.edu/content/people/resources/HengYan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462" y="4342059"/>
            <a:ext cx="1956468" cy="2488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546" y="4342060"/>
            <a:ext cx="1886454" cy="25152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1868" y="2243443"/>
            <a:ext cx="22390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Mentors: Julia Greer, Mike </a:t>
            </a:r>
            <a:r>
              <a:rPr lang="en-US" sz="2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Citrin</a:t>
            </a: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Heng</a:t>
            </a: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 Yang, </a:t>
            </a:r>
            <a:r>
              <a:rPr lang="en-US" sz="2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Xiaoxing</a:t>
            </a: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 Xia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90286" y="2473156"/>
            <a:ext cx="2723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SURF Program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The Greer Group  </a:t>
            </a:r>
          </a:p>
        </p:txBody>
      </p:sp>
    </p:spTree>
    <p:extLst>
      <p:ext uri="{BB962C8B-B14F-4D97-AF65-F5344CB8AC3E}">
        <p14:creationId xmlns:p14="http://schemas.microsoft.com/office/powerpoint/2010/main" val="71335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805" y="1412428"/>
            <a:ext cx="1646921" cy="118265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727" y="1412427"/>
            <a:ext cx="1646923" cy="11826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204" y="1412428"/>
            <a:ext cx="1646920" cy="11826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/>
              <p:cNvSpPr txBox="1">
                <a:spLocks/>
              </p:cNvSpPr>
              <p:nvPr/>
            </p:nvSpPr>
            <p:spPr>
              <a:xfrm>
                <a:off x="-59463" y="192154"/>
                <a:ext cx="9309763" cy="1018643"/>
              </a:xfrm>
              <a:prstGeom prst="rect">
                <a:avLst/>
              </a:prstGeom>
            </p:spPr>
            <p:txBody>
              <a:bodyPr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>
                <a:lvl1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tx1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2pPr>
                <a:lvl3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3pPr>
                <a:lvl4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4pPr>
                <a:lvl5pPr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5pPr>
                <a:lvl6pPr marL="4572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6pPr>
                <a:lvl7pPr marL="9144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7pPr>
                <a:lvl8pPr marL="13716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8pPr>
                <a:lvl9pPr marL="1828800" algn="ctr" defTabSz="457200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r>
                  <a:rPr lang="en-US" sz="3200" b="1" dirty="0">
                    <a:ln/>
                    <a:solidFill>
                      <a:schemeClr val="accent3"/>
                    </a:solidFill>
                    <a:latin typeface="Garamond" panose="02020404030301010803" pitchFamily="18" charset="0"/>
                  </a:rPr>
                  <a:t>Understanding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1" i="1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𝐆𝐚</m:t>
                        </m:r>
                      </m:e>
                      <m:sup>
                        <m:r>
                          <a:rPr lang="en-US" sz="3200" b="1" i="0" smtClean="0">
                            <a:ln/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3200" b="1" dirty="0">
                    <a:ln/>
                    <a:solidFill>
                      <a:schemeClr val="accent3"/>
                    </a:solidFill>
                    <a:latin typeface="Garamond" panose="02020404030301010803" pitchFamily="18" charset="0"/>
                  </a:rPr>
                  <a:t> interactions with Nanoscale Li, via </a:t>
                </a:r>
                <a:r>
                  <a:rPr lang="en-US" sz="3200" b="1" i="1" dirty="0">
                    <a:ln/>
                    <a:solidFill>
                      <a:schemeClr val="accent3"/>
                    </a:solidFill>
                    <a:latin typeface="Garamond" panose="02020404030301010803" pitchFamily="18" charset="0"/>
                  </a:rPr>
                  <a:t>ab-initio </a:t>
                </a:r>
                <a:r>
                  <a:rPr lang="en-US" sz="3200" b="1" dirty="0">
                    <a:ln/>
                    <a:solidFill>
                      <a:schemeClr val="accent3"/>
                    </a:solidFill>
                    <a:latin typeface="Garamond" panose="02020404030301010803" pitchFamily="18" charset="0"/>
                  </a:rPr>
                  <a:t>Methods </a:t>
                </a:r>
              </a:p>
            </p:txBody>
          </p:sp>
        </mc:Choice>
        <mc:Fallback xmlns="">
          <p:sp>
            <p:nvSpPr>
              <p:cNvPr id="9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9463" y="192154"/>
                <a:ext cx="9309763" cy="10186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2535" y="1058164"/>
            <a:ext cx="2229920" cy="1585961"/>
          </a:xfrm>
          <a:prstGeom prst="rect">
            <a:avLst/>
          </a:prstGeom>
        </p:spPr>
      </p:pic>
      <p:sp>
        <p:nvSpPr>
          <p:cNvPr id="13" name="Arrow: Left-Right 12"/>
          <p:cNvSpPr/>
          <p:nvPr/>
        </p:nvSpPr>
        <p:spPr>
          <a:xfrm>
            <a:off x="4977241" y="1544521"/>
            <a:ext cx="1186608" cy="540348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3552" y="2701016"/>
            <a:ext cx="47024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Increasing </a:t>
            </a:r>
            <a:r>
              <a:rPr lang="en-US" sz="1600" i="1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</a:rPr>
              <a:t> </a:t>
            </a:r>
            <a:r>
              <a:rPr lang="en-US" sz="1600" dirty="0">
                <a:solidFill>
                  <a:srgbClr val="0070C0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 Smoother surface</a:t>
            </a:r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5877" y="3821571"/>
            <a:ext cx="2492601" cy="35707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7788" y="2993151"/>
            <a:ext cx="4721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</a:rPr>
              <a:t>Hypothesis: Rough surface = higher surface energy. Increased </a:t>
            </a:r>
            <a:r>
              <a:rPr lang="en-US" sz="1600" i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J  </a:t>
            </a:r>
            <a:r>
              <a:rPr lang="en-US" sz="1600" dirty="0">
                <a:solidFill>
                  <a:srgbClr val="FF0000"/>
                </a:solidFill>
                <a:latin typeface="Garamond" panose="02020404030301010803" pitchFamily="18" charset="0"/>
                <a:ea typeface="Cambria Math" panose="02040503050406030204" pitchFamily="18" charset="0"/>
                <a:sym typeface="Wingdings" panose="05000000000000000000" pitchFamily="2" charset="2"/>
              </a:rPr>
              <a:t> Increased Ga surface concentration </a:t>
            </a:r>
            <a:endParaRPr lang="en-US" sz="1600" dirty="0">
              <a:solidFill>
                <a:srgbClr val="FF0000"/>
              </a:solidFill>
              <a:latin typeface="Garamond" panose="02020404030301010803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198229" y="2872700"/>
            <a:ext cx="4924452" cy="947540"/>
            <a:chOff x="4122706" y="2858180"/>
            <a:chExt cx="4924452" cy="947540"/>
          </a:xfrm>
        </p:grpSpPr>
        <p:grpSp>
          <p:nvGrpSpPr>
            <p:cNvPr id="31" name="Group 30"/>
            <p:cNvGrpSpPr/>
            <p:nvPr/>
          </p:nvGrpSpPr>
          <p:grpSpPr>
            <a:xfrm>
              <a:off x="4122706" y="2858180"/>
              <a:ext cx="4924452" cy="947540"/>
              <a:chOff x="4192129" y="2842402"/>
              <a:chExt cx="4924452" cy="947540"/>
            </a:xfrm>
          </p:grpSpPr>
          <p:sp>
            <p:nvSpPr>
              <p:cNvPr id="21" name="AutoShape 2" descr="Image result for llnl computing facility"/>
              <p:cNvSpPr>
                <a:spLocks noChangeAspect="1" noChangeArrowheads="1"/>
              </p:cNvSpPr>
              <p:nvPr/>
            </p:nvSpPr>
            <p:spPr bwMode="auto">
              <a:xfrm>
                <a:off x="4419600" y="32766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Arrow: Right 22"/>
              <p:cNvSpPr/>
              <p:nvPr/>
            </p:nvSpPr>
            <p:spPr>
              <a:xfrm>
                <a:off x="4192129" y="3056236"/>
                <a:ext cx="1052090" cy="406758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5295559" y="2842402"/>
                <a:ext cx="3821022" cy="947540"/>
                <a:chOff x="5295559" y="2842402"/>
                <a:chExt cx="3821022" cy="947540"/>
              </a:xfrm>
            </p:grpSpPr>
            <p:pic>
              <p:nvPicPr>
                <p:cNvPr id="18" name="Picture 17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95559" y="3112854"/>
                  <a:ext cx="2129320" cy="282113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774458" y="2842402"/>
                  <a:ext cx="1342123" cy="947540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7388712" y="3051557"/>
                  <a:ext cx="122829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>
                      <a:latin typeface="Arial Black" panose="020B0A04020102020204" pitchFamily="34" charset="0"/>
                    </a:rPr>
                    <a:t>+</a:t>
                  </a:r>
                </a:p>
              </p:txBody>
            </p:sp>
          </p:grpSp>
        </p:grpSp>
        <p:sp>
          <p:nvSpPr>
            <p:cNvPr id="26" name="TextBox 25"/>
            <p:cNvSpPr txBox="1"/>
            <p:nvPr/>
          </p:nvSpPr>
          <p:spPr>
            <a:xfrm>
              <a:off x="4122706" y="3069244"/>
              <a:ext cx="1959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Garamond" panose="02020404030301010803" pitchFamily="18" charset="0"/>
                </a:rPr>
                <a:t>Approach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880812" y="3727040"/>
            <a:ext cx="2849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Garamond" panose="02020404030301010803" pitchFamily="18" charset="0"/>
              </a:rPr>
              <a:t>computed for varied Ga configurations at surface 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8937" y="3816510"/>
            <a:ext cx="2947196" cy="228464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061" y="5098923"/>
            <a:ext cx="49540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Garamond" panose="02020404030301010803" pitchFamily="18" charset="0"/>
              </a:rPr>
              <a:t>Hypothesis verified! But, is this a valid hypothesis?? </a:t>
            </a:r>
            <a:r>
              <a:rPr lang="en-US" sz="2800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348438" y="2604209"/>
            <a:ext cx="31732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Garamond" panose="02020404030301010803" pitchFamily="18" charset="0"/>
              </a:rPr>
              <a:t>Materials Sci. and </a:t>
            </a:r>
            <a:r>
              <a:rPr lang="en-US" sz="1200" i="1" dirty="0" err="1">
                <a:latin typeface="Garamond" panose="02020404030301010803" pitchFamily="18" charset="0"/>
              </a:rPr>
              <a:t>Engi</a:t>
            </a:r>
            <a:r>
              <a:rPr lang="en-US" sz="1200" i="1" dirty="0">
                <a:latin typeface="Garamond" panose="02020404030301010803" pitchFamily="18" charset="0"/>
              </a:rPr>
              <a:t>., </a:t>
            </a:r>
            <a:r>
              <a:rPr lang="en-US" sz="1200" dirty="0">
                <a:latin typeface="Garamond" panose="02020404030301010803" pitchFamily="18" charset="0"/>
              </a:rPr>
              <a:t>2007, </a:t>
            </a:r>
            <a:r>
              <a:rPr lang="en-US" sz="1200" b="1" dirty="0">
                <a:latin typeface="Garamond" panose="02020404030301010803" pitchFamily="18" charset="0"/>
              </a:rPr>
              <a:t>32</a:t>
            </a:r>
            <a:r>
              <a:rPr lang="en-US" sz="1200" dirty="0">
                <a:latin typeface="Garamond" panose="02020404030301010803" pitchFamily="18" charset="0"/>
              </a:rPr>
              <a:t>, 389-399</a:t>
            </a:r>
          </a:p>
        </p:txBody>
      </p:sp>
    </p:spTree>
    <p:extLst>
      <p:ext uri="{BB962C8B-B14F-4D97-AF65-F5344CB8AC3E}">
        <p14:creationId xmlns:p14="http://schemas.microsoft.com/office/powerpoint/2010/main" val="4000547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9" grpId="0"/>
      <p:bldP spid="27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260" y="3599289"/>
            <a:ext cx="4608094" cy="760873"/>
          </a:xfrm>
        </p:spPr>
        <p:txBody>
          <a:bodyPr/>
          <a:lstStyle/>
          <a:p>
            <a:r>
              <a:rPr lang="en-US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292" y="2961692"/>
            <a:ext cx="4085992" cy="28714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421" y="325827"/>
            <a:ext cx="471389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Outline: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Motivation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3D </a:t>
            </a:r>
            <a:r>
              <a:rPr lang="en-US" sz="2800" b="1" dirty="0" err="1">
                <a:solidFill>
                  <a:schemeClr val="accent1"/>
                </a:solidFill>
                <a:latin typeface="Garamond" panose="02020404030301010803" pitchFamily="18" charset="0"/>
              </a:rPr>
              <a:t>Microbattery</a:t>
            </a: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 Fabrication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Electrodeposition Results and Discussion   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800" b="1" dirty="0">
                <a:solidFill>
                  <a:schemeClr val="accent1"/>
                </a:solidFill>
                <a:latin typeface="Garamond" panose="02020404030301010803" pitchFamily="18" charset="0"/>
              </a:rPr>
              <a:t> Side Projects, Summary, and Future Work    </a:t>
            </a:r>
          </a:p>
          <a:p>
            <a:endParaRPr lang="en-US" sz="2400" b="1" dirty="0">
              <a:latin typeface="Garamond" panose="02020404030301010803" pitchFamily="18" charset="0"/>
            </a:endParaRPr>
          </a:p>
          <a:p>
            <a:endParaRPr lang="en-US" sz="2400" b="1" dirty="0">
              <a:latin typeface="Garamond" panose="02020404030301010803" pitchFamily="18" charset="0"/>
            </a:endParaRPr>
          </a:p>
          <a:p>
            <a:r>
              <a:rPr lang="en-US" sz="2400" b="1" dirty="0"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402" y="325827"/>
            <a:ext cx="37710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00B050"/>
                </a:solidFill>
                <a:latin typeface="Garamond" panose="02020404030301010803" pitchFamily="18" charset="0"/>
              </a:rPr>
              <a:t>What’s in a battery? How does it operate? </a:t>
            </a:r>
          </a:p>
          <a:p>
            <a:r>
              <a:rPr lang="en-US" sz="2400" i="1" dirty="0">
                <a:latin typeface="Garamond" panose="02020404030301010803" pitchFamily="18" charset="0"/>
              </a:rPr>
              <a:t>- Primary vs. Secondary </a:t>
            </a:r>
          </a:p>
          <a:p>
            <a:r>
              <a:rPr lang="en-US" sz="2400" i="1" dirty="0">
                <a:latin typeface="Garamond" panose="02020404030301010803" pitchFamily="18" charset="0"/>
              </a:rPr>
              <a:t>-Cathodes, anodes, electrolytes </a:t>
            </a:r>
          </a:p>
          <a:p>
            <a:r>
              <a:rPr lang="en-US" sz="2400" i="1" dirty="0">
                <a:latin typeface="Garamond" panose="02020404030301010803" pitchFamily="18" charset="0"/>
              </a:rPr>
              <a:t>-Power vs. energy density   </a:t>
            </a:r>
          </a:p>
          <a:p>
            <a:endParaRPr lang="en-US" sz="2000" i="1" dirty="0">
              <a:solidFill>
                <a:srgbClr val="00B050"/>
              </a:solidFill>
              <a:latin typeface="Garamond" panose="02020404030301010803" pitchFamily="18" charset="0"/>
            </a:endParaRPr>
          </a:p>
          <a:p>
            <a:r>
              <a:rPr lang="en-US" sz="2000" i="1" dirty="0">
                <a:solidFill>
                  <a:srgbClr val="00B050"/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7724" y="5833131"/>
            <a:ext cx="2596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Garamond" panose="02020404030301010803" pitchFamily="18" charset="0"/>
              </a:rPr>
              <a:t>M. Park, et al., J. Power Sources (2010) </a:t>
            </a:r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47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4FE9E-26DF-EE49-9C31-2BFFE3BBAC1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-118682" y="170491"/>
            <a:ext cx="9448692" cy="1756626"/>
          </a:xfrm>
          <a:prstGeom prst="rect">
            <a:avLst/>
          </a:prstGeom>
        </p:spPr>
        <p:txBody>
          <a:bodyPr vert="horz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6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Problem: Current Batteries sacrifice Energy Density w/ Increased Power Density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84355" y="1852864"/>
            <a:ext cx="2681509" cy="3759337"/>
            <a:chOff x="318365" y="2060309"/>
            <a:chExt cx="2681509" cy="3759337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18365" y="2060309"/>
              <a:ext cx="2681509" cy="3466329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110" y="2573376"/>
              <a:ext cx="1173239" cy="1207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25660" y="2073733"/>
              <a:ext cx="2201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Garamond" panose="02020404030301010803" pitchFamily="18" charset="0"/>
                </a:rPr>
                <a:t>Li Ion Battery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16143" t="761" r="18047" b="1"/>
            <a:stretch/>
          </p:blipFill>
          <p:spPr>
            <a:xfrm>
              <a:off x="1577349" y="2585930"/>
              <a:ext cx="1322261" cy="118517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70775" y="4003764"/>
              <a:ext cx="2528836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Organic solvent electrolyte   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Low E/P densities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Dendrite failure mechanism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FF0000"/>
                  </a:solidFill>
                  <a:latin typeface="Garamond" panose="02020404030301010803" pitchFamily="18" charset="0"/>
                </a:rPr>
                <a:t>Large transport lengths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>
                <a:latin typeface="Garamond" panose="02020404030301010803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>
                <a:latin typeface="Garamond" panose="02020404030301010803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dirty="0">
                <a:latin typeface="Garamond" panose="02020404030301010803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76641" y="1829740"/>
            <a:ext cx="3089003" cy="3466329"/>
            <a:chOff x="2823751" y="2073733"/>
            <a:chExt cx="3089003" cy="3466329"/>
          </a:xfrm>
        </p:grpSpPr>
        <p:sp>
          <p:nvSpPr>
            <p:cNvPr id="12" name="Rectangle: Rounded Corners 11"/>
            <p:cNvSpPr/>
            <p:nvPr/>
          </p:nvSpPr>
          <p:spPr>
            <a:xfrm>
              <a:off x="3231245" y="2073733"/>
              <a:ext cx="2681509" cy="3466329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34806" y="2088122"/>
              <a:ext cx="2302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Garamond" panose="02020404030301010803" pitchFamily="18" charset="0"/>
                </a:rPr>
                <a:t>Thin-film SSBs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15647" y="4003764"/>
              <a:ext cx="23077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 err="1">
                  <a:solidFill>
                    <a:srgbClr val="002060"/>
                  </a:solidFill>
                  <a:latin typeface="Garamond" panose="02020404030301010803" pitchFamily="18" charset="0"/>
                </a:rPr>
                <a:t>LiPON</a:t>
              </a:r>
              <a:r>
                <a:rPr lang="en-US" sz="1400" b="1" dirty="0">
                  <a:solidFill>
                    <a:srgbClr val="002060"/>
                  </a:solidFill>
                  <a:latin typeface="Garamond" panose="02020404030301010803" pitchFamily="18" charset="0"/>
                </a:rPr>
                <a:t>  solid  electrolyte 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2060"/>
                  </a:solidFill>
                  <a:latin typeface="Garamond" panose="02020404030301010803" pitchFamily="18" charset="0"/>
                </a:rPr>
                <a:t>All solid-state!  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2060"/>
                  </a:solidFill>
                  <a:latin typeface="Garamond" panose="02020404030301010803" pitchFamily="18" charset="0"/>
                </a:rPr>
                <a:t>Small transport lengths 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2897" y="2658176"/>
              <a:ext cx="2430492" cy="1072873"/>
            </a:xfrm>
            <a:prstGeom prst="rect">
              <a:avLst/>
            </a:prstGeom>
          </p:spPr>
        </p:pic>
        <p:sp>
          <p:nvSpPr>
            <p:cNvPr id="20" name="Arrow: Notched Right 19"/>
            <p:cNvSpPr/>
            <p:nvPr/>
          </p:nvSpPr>
          <p:spPr>
            <a:xfrm>
              <a:off x="2823751" y="3783706"/>
              <a:ext cx="588325" cy="272715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884902" y="1833598"/>
            <a:ext cx="3129576" cy="3479753"/>
            <a:chOff x="5733101" y="2060309"/>
            <a:chExt cx="3129576" cy="3479753"/>
          </a:xfrm>
        </p:grpSpPr>
        <p:sp>
          <p:nvSpPr>
            <p:cNvPr id="13" name="Rectangle: Rounded Corners 12"/>
            <p:cNvSpPr/>
            <p:nvPr/>
          </p:nvSpPr>
          <p:spPr>
            <a:xfrm>
              <a:off x="6139162" y="2060309"/>
              <a:ext cx="2681509" cy="3466329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tint val="66000"/>
                    <a:satMod val="160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tx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69182" y="2078034"/>
              <a:ext cx="2093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1"/>
                  </a:solidFill>
                  <a:latin typeface="Garamond" panose="02020404030301010803" pitchFamily="18" charset="0"/>
                </a:rPr>
                <a:t>3D SSBs  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41393" y="2560579"/>
              <a:ext cx="1463165" cy="136562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458975" y="3939624"/>
              <a:ext cx="2403702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B050"/>
                  </a:solidFill>
                  <a:latin typeface="Garamond" panose="02020404030301010803" pitchFamily="18" charset="0"/>
                </a:rPr>
                <a:t>High E/P densities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B050"/>
                  </a:solidFill>
                  <a:latin typeface="Garamond" panose="02020404030301010803" pitchFamily="18" charset="0"/>
                </a:rPr>
                <a:t>All-solid state !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B050"/>
                  </a:solidFill>
                  <a:latin typeface="Garamond" panose="02020404030301010803" pitchFamily="18" charset="0"/>
                </a:rPr>
                <a:t>Uses height to increase E density   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en-US" sz="1400" b="1" dirty="0">
                  <a:solidFill>
                    <a:srgbClr val="00B050"/>
                  </a:solidFill>
                  <a:latin typeface="Garamond" panose="02020404030301010803" pitchFamily="18" charset="0"/>
                </a:rPr>
                <a:t>Small size </a:t>
              </a:r>
              <a:r>
                <a:rPr lang="en-US" sz="1400" b="1" dirty="0">
                  <a:solidFill>
                    <a:srgbClr val="00B050"/>
                  </a:solidFill>
                  <a:latin typeface="Garamond" panose="02020404030301010803" pitchFamily="18" charset="0"/>
                  <a:sym typeface="Wingdings" panose="05000000000000000000" pitchFamily="2" charset="2"/>
                </a:rPr>
                <a:t> biomedical devices</a:t>
              </a:r>
              <a:endParaRPr lang="en-US" sz="1400" b="1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sz="1400" b="1" dirty="0">
                <a:solidFill>
                  <a:srgbClr val="00B050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21" name="Arrow: Notched Right 20"/>
            <p:cNvSpPr/>
            <p:nvPr/>
          </p:nvSpPr>
          <p:spPr>
            <a:xfrm>
              <a:off x="5733101" y="3749017"/>
              <a:ext cx="588325" cy="272715"/>
            </a:xfrm>
            <a:prstGeom prst="notch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2663844" y="5770561"/>
            <a:ext cx="30716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Garamond" panose="02020404030301010803" pitchFamily="18" charset="0"/>
                <a:hlinkClick r:id="rId7" tooltip="Link to journal home page"/>
              </a:rPr>
              <a:t>Chem. Soc. Rev.</a:t>
            </a:r>
            <a:r>
              <a:rPr lang="en-US" sz="1400" dirty="0">
                <a:latin typeface="Garamond" panose="02020404030301010803" pitchFamily="18" charset="0"/>
              </a:rPr>
              <a:t>, 2014, </a:t>
            </a:r>
            <a:r>
              <a:rPr lang="en-US" sz="1400" b="1" dirty="0">
                <a:latin typeface="Garamond" panose="02020404030301010803" pitchFamily="18" charset="0"/>
              </a:rPr>
              <a:t>43</a:t>
            </a:r>
            <a:r>
              <a:rPr lang="en-US" sz="1400" dirty="0">
                <a:latin typeface="Garamond" panose="02020404030301010803" pitchFamily="18" charset="0"/>
              </a:rPr>
              <a:t>, 185-204</a:t>
            </a:r>
          </a:p>
          <a:p>
            <a:r>
              <a:rPr lang="en-US" sz="1400" i="1" dirty="0">
                <a:latin typeface="Garamond" panose="02020404030301010803" pitchFamily="18" charset="0"/>
              </a:rPr>
              <a:t>Materials Sci. and </a:t>
            </a:r>
            <a:r>
              <a:rPr lang="en-US" sz="1400" i="1" dirty="0" err="1">
                <a:latin typeface="Garamond" panose="02020404030301010803" pitchFamily="18" charset="0"/>
              </a:rPr>
              <a:t>Engi</a:t>
            </a:r>
            <a:r>
              <a:rPr lang="en-US" sz="1400" i="1" dirty="0">
                <a:latin typeface="Garamond" panose="02020404030301010803" pitchFamily="18" charset="0"/>
              </a:rPr>
              <a:t>., </a:t>
            </a:r>
            <a:r>
              <a:rPr lang="en-US" sz="1400" dirty="0">
                <a:latin typeface="Garamond" panose="02020404030301010803" pitchFamily="18" charset="0"/>
              </a:rPr>
              <a:t>2005, </a:t>
            </a:r>
            <a:r>
              <a:rPr lang="en-US" sz="1400" b="1" dirty="0">
                <a:latin typeface="Garamond" panose="02020404030301010803" pitchFamily="18" charset="0"/>
              </a:rPr>
              <a:t>116</a:t>
            </a:r>
            <a:r>
              <a:rPr lang="en-US" sz="1400" dirty="0">
                <a:latin typeface="Garamond" panose="02020404030301010803" pitchFamily="18" charset="0"/>
              </a:rPr>
              <a:t>, 245-249</a:t>
            </a:r>
          </a:p>
          <a:p>
            <a:endParaRPr lang="en-US" sz="1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0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457200" y="25459"/>
            <a:ext cx="8229600" cy="114300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eaLnBrk="1" hangingPunct="1"/>
            <a:r>
              <a:rPr lang="en-US" sz="36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Nanostructure Fabrication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8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57201" y="4459652"/>
                <a:ext cx="8229599" cy="2454495"/>
              </a:xfr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 eaLnBrk="1" hangingPunct="1">
                  <a:buNone/>
                </a:pPr>
                <a:r>
                  <a:rPr lang="en-US" sz="2400" b="1" i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-</a:t>
                </a:r>
                <a:r>
                  <a:rPr lang="en-US" sz="2400" b="1" i="1" dirty="0" err="1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Nanoscribe</a:t>
                </a:r>
                <a:r>
                  <a:rPr lang="en-US" sz="2400" b="1" i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 </a:t>
                </a:r>
                <a:r>
                  <a:rPr lang="en-US" sz="2400" b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two-photon lithography used to create trusses, with cubic unit cells with 30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m unit cells, arrays of 4x4x4 trusses </a:t>
                </a:r>
              </a:p>
              <a:p>
                <a:pPr marL="0" indent="0" eaLnBrk="1" hangingPunct="1">
                  <a:buNone/>
                </a:pPr>
                <a:r>
                  <a:rPr lang="en-US" sz="2400" b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-Cubic geometry: open structures and fast to write</a:t>
                </a:r>
              </a:p>
              <a:p>
                <a:pPr marL="0" indent="0" eaLnBrk="1" hangingPunct="1">
                  <a:buNone/>
                </a:pPr>
                <a:r>
                  <a:rPr lang="en-US" sz="2400" b="1" dirty="0">
                    <a:solidFill>
                      <a:srgbClr val="002060"/>
                    </a:solidFill>
                    <a:latin typeface="Garamond" panose="02020404030301010803" pitchFamily="18" charset="0"/>
                  </a:rPr>
                  <a:t>- Geometry increases surface area with about 1 order of magnitude </a:t>
                </a:r>
              </a:p>
              <a:p>
                <a:pPr marL="0" indent="0" eaLnBrk="1" hangingPunct="1">
                  <a:buNone/>
                </a:pPr>
                <a:endParaRPr lang="en-US" sz="2000" b="1" dirty="0">
                  <a:solidFill>
                    <a:srgbClr val="002060"/>
                  </a:solidFill>
                  <a:latin typeface="Garamond" panose="02020404030301010803" pitchFamily="18" charset="0"/>
                </a:endParaRPr>
              </a:p>
              <a:p>
                <a:pPr eaLnBrk="1" hangingPunct="1">
                  <a:buFontTx/>
                  <a:buChar char="-"/>
                </a:pPr>
                <a:endParaRPr lang="en-US" sz="2000" b="1" dirty="0">
                  <a:solidFill>
                    <a:srgbClr val="002060"/>
                  </a:solidFill>
                  <a:latin typeface="Garamond" panose="02020404030301010803" pitchFamily="18" charset="0"/>
                </a:endParaRPr>
              </a:p>
              <a:p>
                <a:pPr eaLnBrk="1" hangingPunct="1">
                  <a:buFontTx/>
                  <a:buChar char="-"/>
                </a:pPr>
                <a:endParaRPr lang="en-US" sz="2000" b="1" dirty="0">
                  <a:solidFill>
                    <a:srgbClr val="002060"/>
                  </a:solidFill>
                  <a:latin typeface="Garamond" panose="02020404030301010803" pitchFamily="18" charset="0"/>
                </a:endParaRPr>
              </a:p>
              <a:p>
                <a:pPr eaLnBrk="1" hangingPunct="1">
                  <a:buFontTx/>
                  <a:buChar char="-"/>
                </a:pPr>
                <a:endParaRPr lang="en-US" sz="2000" b="1" dirty="0">
                  <a:solidFill>
                    <a:srgbClr val="002060"/>
                  </a:solidFill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1433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57201" y="4459652"/>
                <a:ext cx="8229599" cy="2454495"/>
              </a:xfrm>
              <a:blipFill>
                <a:blip r:embed="rId3"/>
                <a:stretch>
                  <a:fillRect l="-1111" t="-3234"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10" y="932662"/>
            <a:ext cx="4339172" cy="31159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49534" y="1189395"/>
            <a:ext cx="3516904" cy="26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6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185539" y="130046"/>
            <a:ext cx="8229600" cy="1143000"/>
          </a:xfrm>
        </p:spPr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Fabrication Process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4FE9E-26DF-EE49-9C31-2BFFE3BBAC1E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7822" y="5379965"/>
            <a:ext cx="7575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Garamond" panose="02020404030301010803" pitchFamily="18" charset="0"/>
              </a:rPr>
              <a:t>Maruo</a:t>
            </a:r>
            <a:r>
              <a:rPr lang="en-US" sz="1200" dirty="0">
                <a:latin typeface="Garamond" panose="02020404030301010803" pitchFamily="18" charset="0"/>
              </a:rPr>
              <a:t>, S. and </a:t>
            </a:r>
            <a:r>
              <a:rPr lang="en-US" sz="1200" dirty="0" err="1">
                <a:latin typeface="Garamond" panose="02020404030301010803" pitchFamily="18" charset="0"/>
              </a:rPr>
              <a:t>Fourkas</a:t>
            </a:r>
            <a:r>
              <a:rPr lang="en-US" sz="1200" dirty="0">
                <a:latin typeface="Garamond" panose="02020404030301010803" pitchFamily="18" charset="0"/>
              </a:rPr>
              <a:t>, J. (2008), Recent progress in multiphoton microfabrication. Laser &amp; Photonics Reviews, 2: 100–111.</a:t>
            </a:r>
            <a:r>
              <a:rPr lang="en-US" sz="1400" dirty="0"/>
              <a:t> </a:t>
            </a:r>
            <a:endParaRPr lang="en-US" sz="1400" dirty="0">
              <a:latin typeface="Garamond" panose="02020404030301010803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8912" y="1419032"/>
            <a:ext cx="2952714" cy="3731026"/>
            <a:chOff x="39384" y="1616825"/>
            <a:chExt cx="2952714" cy="373102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39384" y="1616825"/>
              <a:ext cx="2780325" cy="373102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/>
            <p:cNvGrpSpPr/>
            <p:nvPr/>
          </p:nvGrpSpPr>
          <p:grpSpPr>
            <a:xfrm>
              <a:off x="89582" y="1723760"/>
              <a:ext cx="2902516" cy="3127963"/>
              <a:chOff x="300038" y="1619170"/>
              <a:chExt cx="2902516" cy="3127963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879" y="2757674"/>
                <a:ext cx="2584246" cy="1989459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300038" y="1619170"/>
                <a:ext cx="290251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Nanolattice Fabrication, via Two-Photon Lithography  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2749465" y="1419032"/>
            <a:ext cx="3218285" cy="3655294"/>
            <a:chOff x="2721669" y="1616826"/>
            <a:chExt cx="3218285" cy="3655294"/>
          </a:xfrm>
        </p:grpSpPr>
        <p:grpSp>
          <p:nvGrpSpPr>
            <p:cNvPr id="23" name="Group 22"/>
            <p:cNvGrpSpPr/>
            <p:nvPr/>
          </p:nvGrpSpPr>
          <p:grpSpPr>
            <a:xfrm>
              <a:off x="2721669" y="1616826"/>
              <a:ext cx="3218285" cy="3655294"/>
              <a:chOff x="2823751" y="2073733"/>
              <a:chExt cx="3089003" cy="3466329"/>
            </a:xfrm>
            <a:solidFill>
              <a:srgbClr val="00B0F0"/>
            </a:solidFill>
          </p:grpSpPr>
          <p:sp>
            <p:nvSpPr>
              <p:cNvPr id="12" name="Rectangle: Rounded Corners 11"/>
              <p:cNvSpPr/>
              <p:nvPr/>
            </p:nvSpPr>
            <p:spPr>
              <a:xfrm>
                <a:off x="3231245" y="2073733"/>
                <a:ext cx="2681509" cy="346632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/>
                <a:endParaRPr lang="en-US" dirty="0"/>
              </a:p>
            </p:txBody>
          </p:sp>
          <p:sp>
            <p:nvSpPr>
              <p:cNvPr id="20" name="Arrow: Notched Right 19"/>
              <p:cNvSpPr/>
              <p:nvPr/>
            </p:nvSpPr>
            <p:spPr>
              <a:xfrm>
                <a:off x="2823751" y="3783706"/>
                <a:ext cx="588325" cy="272715"/>
              </a:xfrm>
              <a:prstGeom prst="notchedRightArrow">
                <a:avLst/>
              </a:prstGeom>
              <a:solidFill>
                <a:schemeClr val="bg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8357" y="2599198"/>
              <a:ext cx="2333767" cy="251559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611279" y="1765977"/>
              <a:ext cx="1834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Ni deposition, via sputtering 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03660" y="1338813"/>
            <a:ext cx="3236953" cy="3711759"/>
            <a:chOff x="5814930" y="1568647"/>
            <a:chExt cx="3236953" cy="3711759"/>
          </a:xfrm>
        </p:grpSpPr>
        <p:grpSp>
          <p:nvGrpSpPr>
            <p:cNvPr id="24" name="Group 23"/>
            <p:cNvGrpSpPr/>
            <p:nvPr/>
          </p:nvGrpSpPr>
          <p:grpSpPr>
            <a:xfrm>
              <a:off x="5814930" y="1568647"/>
              <a:ext cx="3236953" cy="3711759"/>
              <a:chOff x="5733101" y="2060309"/>
              <a:chExt cx="3087570" cy="3466329"/>
            </a:xfrm>
            <a:solidFill>
              <a:srgbClr val="00B0F0"/>
            </a:solidFill>
          </p:grpSpPr>
          <p:sp>
            <p:nvSpPr>
              <p:cNvPr id="13" name="Rectangle: Rounded Corners 12"/>
              <p:cNvSpPr/>
              <p:nvPr/>
            </p:nvSpPr>
            <p:spPr>
              <a:xfrm>
                <a:off x="6139162" y="2060309"/>
                <a:ext cx="2681509" cy="3466329"/>
              </a:xfrm>
              <a:prstGeom prst="round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Notched Right 20"/>
              <p:cNvSpPr/>
              <p:nvPr/>
            </p:nvSpPr>
            <p:spPr>
              <a:xfrm>
                <a:off x="5733101" y="3749017"/>
                <a:ext cx="588325" cy="272715"/>
              </a:xfrm>
              <a:prstGeom prst="notchedRightArrow">
                <a:avLst/>
              </a:prstGeom>
              <a:solidFill>
                <a:schemeClr val="bg2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24525" y="2485317"/>
              <a:ext cx="2340591" cy="2515589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6563591" y="1709620"/>
              <a:ext cx="24859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Garamond" panose="02020404030301010803" pitchFamily="18" charset="0"/>
                </a:rPr>
                <a:t>Au deposition, via sputtering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684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204" y="84885"/>
            <a:ext cx="8229600" cy="479259"/>
          </a:xfrm>
        </p:spPr>
        <p:txBody>
          <a:bodyPr>
            <a:normAutofit fontScale="90000"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Electroplating Li anode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499431" y="7006934"/>
            <a:ext cx="2133600" cy="365125"/>
          </a:xfrm>
        </p:spPr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1382" y="713470"/>
            <a:ext cx="5063791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</a:rPr>
              <a:t>Containment: beaker cell and EL-CELL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</a:rPr>
              <a:t>Less electrolyte </a:t>
            </a:r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  <a:sym typeface="Wingdings" panose="05000000000000000000" pitchFamily="2" charset="2"/>
              </a:rPr>
              <a:t> less impurities 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</a:rPr>
              <a:t>Electrolyte:  Propylene carbonate, CsPF</a:t>
            </a:r>
            <a:r>
              <a:rPr lang="en-US" sz="1200" dirty="0">
                <a:solidFill>
                  <a:schemeClr val="accent1"/>
                </a:solidFill>
                <a:latin typeface="Garamond" panose="02020404030301010803" pitchFamily="18" charset="0"/>
              </a:rPr>
              <a:t>6</a:t>
            </a:r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</a:rPr>
              <a:t>, LiClO</a:t>
            </a:r>
            <a:r>
              <a:rPr lang="en-US" sz="1400" dirty="0">
                <a:solidFill>
                  <a:schemeClr val="accent1"/>
                </a:solidFill>
                <a:latin typeface="Garamond" panose="02020404030301010803" pitchFamily="18" charset="0"/>
              </a:rPr>
              <a:t>4</a:t>
            </a:r>
            <a:endParaRPr lang="en-US" dirty="0">
              <a:solidFill>
                <a:schemeClr val="accent1"/>
              </a:solidFill>
              <a:latin typeface="Garamond" panose="02020404030301010803" pitchFamily="18" charset="0"/>
            </a:endParaRPr>
          </a:p>
          <a:p>
            <a:r>
              <a:rPr lang="en-US" sz="2400" b="1" dirty="0">
                <a:solidFill>
                  <a:srgbClr val="002060"/>
                </a:solidFill>
                <a:latin typeface="Garamond" panose="02020404030301010803" pitchFamily="18" charset="0"/>
              </a:rPr>
              <a:t> </a:t>
            </a:r>
          </a:p>
          <a:p>
            <a:r>
              <a:rPr lang="en-US" sz="2400" dirty="0">
                <a:solidFill>
                  <a:schemeClr val="accent1"/>
                </a:solidFill>
                <a:latin typeface="Garamond" panose="02020404030301010803" pitchFamily="18" charset="0"/>
              </a:rPr>
              <a:t> </a:t>
            </a:r>
            <a:endParaRPr lang="en-US" sz="1400" dirty="0">
              <a:solidFill>
                <a:schemeClr val="accent1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  <a:latin typeface="Garamond" panose="02020404030301010803" pitchFamily="18" charset="0"/>
            </a:endParaRPr>
          </a:p>
          <a:p>
            <a:endParaRPr lang="en-US" sz="2400" dirty="0">
              <a:solidFill>
                <a:schemeClr val="accent1"/>
              </a:solidFill>
              <a:latin typeface="Garamond" panose="020204040303010108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17997" t="10424" r="13617" b="-1822"/>
          <a:stretch/>
        </p:blipFill>
        <p:spPr>
          <a:xfrm>
            <a:off x="270520" y="3242664"/>
            <a:ext cx="1906367" cy="339720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766683" y="1117378"/>
            <a:ext cx="4095572" cy="4702022"/>
            <a:chOff x="4930456" y="454189"/>
            <a:chExt cx="3983692" cy="3963040"/>
          </a:xfrm>
        </p:grpSpPr>
        <p:sp>
          <p:nvSpPr>
            <p:cNvPr id="12" name="Cylinder 11"/>
            <p:cNvSpPr/>
            <p:nvPr/>
          </p:nvSpPr>
          <p:spPr>
            <a:xfrm>
              <a:off x="5393493" y="1038612"/>
              <a:ext cx="3509767" cy="3378617"/>
            </a:xfrm>
            <a:prstGeom prst="ca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Cylinder 2"/>
            <p:cNvSpPr/>
            <p:nvPr/>
          </p:nvSpPr>
          <p:spPr>
            <a:xfrm>
              <a:off x="5393492" y="1020690"/>
              <a:ext cx="3509767" cy="846221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ylinder 10"/>
            <p:cNvSpPr/>
            <p:nvPr/>
          </p:nvSpPr>
          <p:spPr>
            <a:xfrm>
              <a:off x="5404381" y="3767222"/>
              <a:ext cx="3509767" cy="642765"/>
            </a:xfrm>
            <a:prstGeom prst="can">
              <a:avLst>
                <a:gd name="adj" fmla="val 5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 rot="10800000" flipH="1">
              <a:off x="5471040" y="454189"/>
              <a:ext cx="1699110" cy="753431"/>
              <a:chOff x="4726000" y="4588587"/>
              <a:chExt cx="2067924" cy="753431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4726000" y="5005135"/>
                <a:ext cx="118711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4878400" y="5157535"/>
                <a:ext cx="8903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119031" y="5342018"/>
                <a:ext cx="3609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V="1">
                <a:off x="5299505" y="4716379"/>
                <a:ext cx="0" cy="28875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299505" y="4716379"/>
                <a:ext cx="14944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6793924" y="4588587"/>
                <a:ext cx="0" cy="1277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5894546" y="1828998"/>
              <a:ext cx="2551208" cy="943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279690" y="3597001"/>
              <a:ext cx="1737369" cy="36161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6700389" y="2720387"/>
              <a:ext cx="132747" cy="13113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914590" y="1895670"/>
              <a:ext cx="2587455" cy="227192"/>
              <a:chOff x="9658226" y="3598429"/>
              <a:chExt cx="2587455" cy="22719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9658226" y="361224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9825768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10136691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9973658" y="3635280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4257" y="3598429"/>
                <a:ext cx="701101" cy="213378"/>
              </a:xfrm>
              <a:prstGeom prst="rect">
                <a:avLst/>
              </a:prstGeom>
            </p:spPr>
          </p:pic>
          <p:sp>
            <p:nvSpPr>
              <p:cNvPr id="47" name="Oval 46"/>
              <p:cNvSpPr/>
              <p:nvPr/>
            </p:nvSpPr>
            <p:spPr>
              <a:xfrm>
                <a:off x="10948549" y="362605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1116091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1427014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1263981" y="3649094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4580" y="3612243"/>
                <a:ext cx="701101" cy="213378"/>
              </a:xfrm>
              <a:prstGeom prst="rect">
                <a:avLst/>
              </a:prstGeom>
            </p:spPr>
          </p:pic>
        </p:grpSp>
        <p:grpSp>
          <p:nvGrpSpPr>
            <p:cNvPr id="58" name="Group 57"/>
            <p:cNvGrpSpPr/>
            <p:nvPr/>
          </p:nvGrpSpPr>
          <p:grpSpPr>
            <a:xfrm>
              <a:off x="5917994" y="2027160"/>
              <a:ext cx="2587455" cy="227192"/>
              <a:chOff x="9658226" y="3598429"/>
              <a:chExt cx="2587455" cy="227192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9658226" y="361224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9825768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10136691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9973658" y="3635280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4257" y="3598429"/>
                <a:ext cx="701101" cy="213378"/>
              </a:xfrm>
              <a:prstGeom prst="rect">
                <a:avLst/>
              </a:prstGeom>
            </p:spPr>
          </p:pic>
          <p:sp>
            <p:nvSpPr>
              <p:cNvPr id="64" name="Oval 63"/>
              <p:cNvSpPr/>
              <p:nvPr/>
            </p:nvSpPr>
            <p:spPr>
              <a:xfrm>
                <a:off x="10948549" y="362605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11116091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Oval 65"/>
              <p:cNvSpPr/>
              <p:nvPr/>
            </p:nvSpPr>
            <p:spPr>
              <a:xfrm>
                <a:off x="11427014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>
                <a:off x="11263981" y="3649094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44580" y="3612243"/>
                <a:ext cx="701101" cy="213378"/>
              </a:xfrm>
              <a:prstGeom prst="rect">
                <a:avLst/>
              </a:prstGeom>
            </p:spPr>
          </p:pic>
        </p:grpSp>
        <p:sp>
          <p:nvSpPr>
            <p:cNvPr id="69" name="Oval 68"/>
            <p:cNvSpPr/>
            <p:nvPr/>
          </p:nvSpPr>
          <p:spPr>
            <a:xfrm>
              <a:off x="7259534" y="2389041"/>
              <a:ext cx="132747" cy="13113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705943" y="3499563"/>
              <a:ext cx="595122" cy="355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Garamond" panose="02020404030301010803" pitchFamily="18" charset="0"/>
                </a:rPr>
                <a:t>Li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5986687" y="2668206"/>
                  <a:ext cx="75897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6687" y="2668206"/>
                  <a:ext cx="758972" cy="27699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/>
            <p:cNvCxnSpPr/>
            <p:nvPr/>
          </p:nvCxnSpPr>
          <p:spPr>
            <a:xfrm flipV="1">
              <a:off x="6790240" y="2401975"/>
              <a:ext cx="85791" cy="2364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4930456" y="3734859"/>
              <a:ext cx="5963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6366173" y="3461916"/>
              <a:ext cx="1411784" cy="174400"/>
              <a:chOff x="9658226" y="3598429"/>
              <a:chExt cx="1901535" cy="213378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9658226" y="361224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9825768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0136691" y="3623593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9973658" y="3635280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54257" y="3598429"/>
                <a:ext cx="701101" cy="213378"/>
              </a:xfrm>
              <a:prstGeom prst="rect">
                <a:avLst/>
              </a:prstGeom>
            </p:spPr>
          </p:pic>
          <p:sp>
            <p:nvSpPr>
              <p:cNvPr id="83" name="Oval 82"/>
              <p:cNvSpPr/>
              <p:nvPr/>
            </p:nvSpPr>
            <p:spPr>
              <a:xfrm>
                <a:off x="10948549" y="362605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11116091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11427014" y="3637407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1263981" y="3649094"/>
                <a:ext cx="132747" cy="106326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Arrow: Up 87"/>
            <p:cNvSpPr/>
            <p:nvPr/>
          </p:nvSpPr>
          <p:spPr>
            <a:xfrm rot="10800000">
              <a:off x="5082779" y="1672048"/>
              <a:ext cx="118962" cy="2045853"/>
            </a:xfrm>
            <a:prstGeom prst="up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946797" y="1309147"/>
              <a:ext cx="318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 b="1" dirty="0">
                <a:latin typeface="Arial Black" panose="020B0A040201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7457541" y="2470567"/>
              <a:ext cx="14402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Electrolyte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333" t="27300" r="33454" b="21463"/>
          <a:stretch/>
        </p:blipFill>
        <p:spPr>
          <a:xfrm rot="5400000">
            <a:off x="1543400" y="3869973"/>
            <a:ext cx="3314044" cy="208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9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77589" y="-12518"/>
            <a:ext cx="2684600" cy="355165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F0491-2AB4-2547-8270-FE3A17C86A8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3261" y="880537"/>
            <a:ext cx="5848939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Cesium additive, forms Self-Healing Electrostatic Shield (SHES)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Low currents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Garamond" panose="02020404030301010803" pitchFamily="18" charset="0"/>
              </a:rPr>
              <a:t>Increased temperature  </a:t>
            </a:r>
          </a:p>
          <a:p>
            <a:r>
              <a:rPr lang="en-US" dirty="0"/>
              <a:t>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479" y="152236"/>
            <a:ext cx="6529137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28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Minimizing Dendrite Formation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381578"/>
            <a:ext cx="3449053" cy="2476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4424058"/>
            <a:ext cx="3389897" cy="2434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90616" y="3637191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Garamond" panose="02020404030301010803" pitchFamily="18" charset="0"/>
              </a:rPr>
              <a:t>J. Am. Chem. Soc. </a:t>
            </a:r>
            <a:r>
              <a:rPr lang="en-US" dirty="0">
                <a:latin typeface="Garamond" panose="02020404030301010803" pitchFamily="18" charset="0"/>
              </a:rPr>
              <a:t>2013, </a:t>
            </a:r>
            <a:r>
              <a:rPr lang="en-US" b="1" dirty="0">
                <a:latin typeface="Garamond" panose="02020404030301010803" pitchFamily="18" charset="0"/>
              </a:rPr>
              <a:t>135</a:t>
            </a:r>
            <a:r>
              <a:rPr lang="en-US" dirty="0">
                <a:latin typeface="Garamond" panose="02020404030301010803" pitchFamily="18" charset="0"/>
              </a:rPr>
              <a:t>, 4450−4456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3526047" y="5293895"/>
            <a:ext cx="882316" cy="326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30870" y="4860759"/>
            <a:ext cx="95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Cs^+</a:t>
            </a:r>
          </a:p>
        </p:txBody>
      </p:sp>
    </p:spTree>
    <p:extLst>
      <p:ext uri="{BB962C8B-B14F-4D97-AF65-F5344CB8AC3E}">
        <p14:creationId xmlns:p14="http://schemas.microsoft.com/office/powerpoint/2010/main" val="36628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00B918-949C-AF45-8A4C-1D96BB48920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0809"/>
            <a:ext cx="4552697" cy="32692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6821" y="6024"/>
            <a:ext cx="652913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Thin Film Electrodeposition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2808" y="796527"/>
            <a:ext cx="148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EL-CELL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916" y="3761704"/>
            <a:ext cx="4241154" cy="31808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3780" y="652355"/>
            <a:ext cx="4001247" cy="300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8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D4FE9E-26DF-EE49-9C31-2BFFE3BBAC1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84621" y="182017"/>
            <a:ext cx="652913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3600" b="1" dirty="0" err="1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Nanotruss</a:t>
            </a:r>
            <a:r>
              <a:rPr lang="en-US" sz="3600" b="1" dirty="0">
                <a:ln/>
                <a:solidFill>
                  <a:schemeClr val="accent3"/>
                </a:solidFill>
                <a:latin typeface="Garamond" panose="02020404030301010803" pitchFamily="18" charset="0"/>
              </a:rPr>
              <a:t> Electrodeposition </a:t>
            </a:r>
          </a:p>
        </p:txBody>
      </p:sp>
      <p:sp>
        <p:nvSpPr>
          <p:cNvPr id="9" name="Arrow: Right 8"/>
          <p:cNvSpPr/>
          <p:nvPr/>
        </p:nvSpPr>
        <p:spPr>
          <a:xfrm>
            <a:off x="4099995" y="2183445"/>
            <a:ext cx="882316" cy="4660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/>
          <p:cNvSpPr/>
          <p:nvPr/>
        </p:nvSpPr>
        <p:spPr>
          <a:xfrm>
            <a:off x="4099995" y="5263260"/>
            <a:ext cx="882316" cy="4660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74" y="1255701"/>
            <a:ext cx="3390591" cy="2434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74" y="4252383"/>
            <a:ext cx="3224463" cy="23154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1474" y="889111"/>
            <a:ext cx="148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Beaker Cell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1474" y="3883051"/>
            <a:ext cx="148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EL-CELL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82" y="3883051"/>
            <a:ext cx="3868431" cy="29013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2259" y="733978"/>
            <a:ext cx="3705278" cy="277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6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12" grpId="0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295.088"/>
  <p:tag name="LATEXADDIN" val="\documentclass{article}&#10;\usepackage{amsmath}&#10;\pagestyle{empty}&#10;\begin{document}&#10;&#10;2Li$_{(s)}$ + I$_{2}$$_{(s)}$ $\rightarrow$  2LiI $_{(s)}$ 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078.365"/>
  <p:tag name="LATEXADDIN" val="\documentclass{article}&#10;\usepackage{amsmath}&#10;\pagestyle{empty}&#10;\begin{document}&#10;$E_{surface} = \langle \Psi | \hat{H}| \Psi \rangle $  &#10;&#10;&#10;&#10;\end{document}"/>
  <p:tag name="IGUANATEXSIZE" val="20"/>
  <p:tag name="IGUANATEXCURSOR" val="1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126.359"/>
  <p:tag name="LATEXADDIN" val="\documentclass{article}&#10;\usepackage{amsmath}&#10;\pagestyle{empty}&#10;\begin{document}&#10;$[ - \nabla ^{2} + \hat{V}]|\Psi \rangle = \epsilon |\Psi \rangle $ &#10;&#10;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12078</TotalTime>
  <Words>1007</Words>
  <Application>Microsoft Macintosh PowerPoint</Application>
  <PresentationFormat>On-screen Show (4:3)</PresentationFormat>
  <Paragraphs>141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Cambria Math</vt:lpstr>
      <vt:lpstr>Garamond</vt:lpstr>
      <vt:lpstr>Helvetica</vt:lpstr>
      <vt:lpstr>Wingdings</vt:lpstr>
      <vt:lpstr>Office Theme</vt:lpstr>
      <vt:lpstr>Developing Next-Generation 3D Microbatteries, via Two-Photon Lithography</vt:lpstr>
      <vt:lpstr> </vt:lpstr>
      <vt:lpstr>PowerPoint Presentation</vt:lpstr>
      <vt:lpstr>Nanostructure Fabrication</vt:lpstr>
      <vt:lpstr>Fabrication Process </vt:lpstr>
      <vt:lpstr>Electroplating Li anode </vt:lpstr>
      <vt:lpstr> </vt:lpstr>
      <vt:lpstr>PowerPoint Presentation</vt:lpstr>
      <vt:lpstr>PowerPoint Presentation</vt:lpstr>
      <vt:lpstr>PowerPoint Presentation</vt:lpstr>
      <vt:lpstr>THANK YOU!! </vt:lpstr>
      <vt:lpstr>PowerPoint Presentation</vt:lpstr>
    </vt:vector>
  </TitlesOfParts>
  <Company>Caltech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Nima Leclerc</dc:creator>
  <cp:lastModifiedBy>Nima Leclerc</cp:lastModifiedBy>
  <cp:revision>2585</cp:revision>
  <dcterms:created xsi:type="dcterms:W3CDTF">2017-07-25T21:49:32Z</dcterms:created>
  <dcterms:modified xsi:type="dcterms:W3CDTF">2021-12-31T01:49:14Z</dcterms:modified>
</cp:coreProperties>
</file>